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41" r:id="rId2"/>
    <p:sldId id="489" r:id="rId3"/>
    <p:sldId id="682" r:id="rId4"/>
    <p:sldId id="683" r:id="rId5"/>
    <p:sldId id="684" r:id="rId6"/>
    <p:sldId id="685" r:id="rId7"/>
    <p:sldId id="663" r:id="rId8"/>
    <p:sldId id="651" r:id="rId9"/>
    <p:sldId id="675" r:id="rId10"/>
    <p:sldId id="686" r:id="rId11"/>
    <p:sldId id="677" r:id="rId12"/>
    <p:sldId id="690" r:id="rId13"/>
    <p:sldId id="655" r:id="rId14"/>
    <p:sldId id="691" r:id="rId15"/>
    <p:sldId id="692" r:id="rId16"/>
    <p:sldId id="693" r:id="rId17"/>
    <p:sldId id="688" r:id="rId18"/>
    <p:sldId id="694" r:id="rId19"/>
    <p:sldId id="687" r:id="rId20"/>
    <p:sldId id="701" r:id="rId21"/>
    <p:sldId id="689" r:id="rId22"/>
    <p:sldId id="695" r:id="rId23"/>
    <p:sldId id="696" r:id="rId24"/>
    <p:sldId id="697" r:id="rId25"/>
    <p:sldId id="699" r:id="rId26"/>
    <p:sldId id="698" r:id="rId27"/>
    <p:sldId id="700" r:id="rId28"/>
    <p:sldId id="702" r:id="rId29"/>
    <p:sldId id="487" r:id="rId30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0" autoAdjust="0"/>
    <p:restoredTop sz="91408" autoAdjust="0"/>
  </p:normalViewPr>
  <p:slideViewPr>
    <p:cSldViewPr snapToGrid="0" snapToObjects="1">
      <p:cViewPr varScale="1">
        <p:scale>
          <a:sx n="74" d="100"/>
          <a:sy n="74" d="100"/>
        </p:scale>
        <p:origin x="200" y="47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00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6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lamp-benchmark.github.io/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51.png"/><Relationship Id="rId4" Type="http://schemas.openxmlformats.org/officeDocument/2006/relationships/hyperlink" Target="mailto:mjiang2@nd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-nlp.github.io/kdd2023/" TargetMode="External"/><Relationship Id="rId2" Type="http://schemas.openxmlformats.org/officeDocument/2006/relationships/hyperlink" Target="https://knowledge-nlp.github.io/aaai2023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389"/>
            <a:ext cx="14630400" cy="273700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Research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Paradigms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LLM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7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/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/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/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/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learners</a:t>
            </a:r>
            <a:r>
              <a:rPr lang="en-US" altLang="zh-CN" baseline="30000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text-to-text</a:t>
            </a:r>
            <a:r>
              <a:rPr lang="zh-CN" altLang="en-US" dirty="0"/>
              <a:t> </a:t>
            </a:r>
            <a:r>
              <a:rPr lang="en-US" altLang="zh-CN" dirty="0"/>
              <a:t>manner.</a:t>
            </a:r>
            <a:r>
              <a:rPr lang="en-US" altLang="zh-CN" baseline="30000" dirty="0"/>
              <a:t>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massive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pre-training.</a:t>
            </a:r>
            <a:r>
              <a:rPr lang="en-US" altLang="zh-CN" baseline="30000" dirty="0"/>
              <a:t>[3]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PK</a:t>
            </a:r>
            <a:r>
              <a:rPr lang="en-US" altLang="zh-CN" dirty="0"/>
              <a:t>):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persona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chatbot,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assistance.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FF00"/>
                </a:highlight>
              </a:rPr>
              <a:t>LLM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input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must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be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augmented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with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textual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PK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from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existing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personalization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modules: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Retrieval-augmented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generation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(</a:t>
            </a:r>
            <a:r>
              <a:rPr lang="en-US" altLang="zh-CN" b="1" dirty="0">
                <a:highlight>
                  <a:srgbClr val="FFFF00"/>
                </a:highlight>
              </a:rPr>
              <a:t>RAG</a:t>
            </a:r>
            <a:r>
              <a:rPr lang="en-US" altLang="zh-CN" dirty="0">
                <a:highlight>
                  <a:srgbClr val="FFFF00"/>
                </a:highlight>
              </a:rPr>
              <a:t>)</a:t>
            </a:r>
            <a:r>
              <a:rPr lang="en-US" altLang="zh-CN" baseline="30000" dirty="0">
                <a:highlight>
                  <a:srgbClr val="FFFF00"/>
                </a:highlight>
              </a:rPr>
              <a:t>[4]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FF00"/>
                </a:highlight>
              </a:rPr>
              <a:t>LLM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must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be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fine-tuned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to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follow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instructions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of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using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PK: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Instruction(-augmented)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fine-tuning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(</a:t>
            </a:r>
            <a:r>
              <a:rPr lang="en-US" altLang="zh-CN" b="1" dirty="0">
                <a:highlight>
                  <a:srgbClr val="FFFF00"/>
                </a:highlight>
              </a:rPr>
              <a:t>IFT</a:t>
            </a:r>
            <a:r>
              <a:rPr lang="en-US" altLang="zh-CN" dirty="0">
                <a:highlight>
                  <a:srgbClr val="FFFF00"/>
                </a:highlight>
              </a:rPr>
              <a:t>)</a:t>
            </a:r>
            <a:r>
              <a:rPr lang="en-US" altLang="zh-CN" baseline="30000" dirty="0">
                <a:highlight>
                  <a:srgbClr val="FFFF00"/>
                </a:highlight>
              </a:rPr>
              <a:t>[5]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RP1: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49CA1-390B-3320-32CD-8566665CACDA}"/>
              </a:ext>
            </a:extLst>
          </p:cNvPr>
          <p:cNvSpPr txBox="1"/>
          <p:nvPr/>
        </p:nvSpPr>
        <p:spPr>
          <a:xfrm>
            <a:off x="668957" y="7350445"/>
            <a:ext cx="106842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 are Unsupervised Multitask Learners.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Limits of Transfer Learning with a Unified Text-to-Text Transformer.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(Google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Language Understanding by Generative Pre-Training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for Knowledge-Intensive NLP Tasks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(Facebook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Language Models to Follow Instructions with Human Feedback.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2022)</a:t>
            </a:r>
          </a:p>
        </p:txBody>
      </p:sp>
    </p:spTree>
    <p:extLst>
      <p:ext uri="{BB962C8B-B14F-4D97-AF65-F5344CB8AC3E}">
        <p14:creationId xmlns:p14="http://schemas.microsoft.com/office/powerpoint/2010/main" val="3491185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4A35-1FBA-3847-B21A-38CBBA7FF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BCE8753-F494-00B3-41A8-4EB3EBC445CF}"/>
              </a:ext>
            </a:extLst>
          </p:cNvPr>
          <p:cNvSpPr txBox="1">
            <a:spLocks/>
          </p:cNvSpPr>
          <p:nvPr/>
        </p:nvSpPr>
        <p:spPr bwMode="auto">
          <a:xfrm>
            <a:off x="619661" y="8640909"/>
            <a:ext cx="14823539" cy="37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et al. PLUG: 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Leveraging Pivot Language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 Instruction Tuning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 descr="A diagram of a language instruction&#10;&#10;Description automatically generated">
            <a:extLst>
              <a:ext uri="{FF2B5EF4-FFF2-40B4-BE49-F238E27FC236}">
                <a16:creationId xmlns:a16="http://schemas.microsoft.com/office/drawing/2014/main" id="{514A9D9D-88B0-3209-E254-E0F3B1D6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61831"/>
            <a:ext cx="14630400" cy="83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7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4A35-1FBA-3847-B21A-38CBBA7FF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BCE8753-F494-00B3-41A8-4EB3EBC445CF}"/>
              </a:ext>
            </a:extLst>
          </p:cNvPr>
          <p:cNvSpPr txBox="1">
            <a:spLocks/>
          </p:cNvSpPr>
          <p:nvPr/>
        </p:nvSpPr>
        <p:spPr bwMode="auto">
          <a:xfrm>
            <a:off x="619661" y="8640909"/>
            <a:ext cx="14823539" cy="37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et al. PLUG: 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Leveraging Pivot Language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 Instruction Tuning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 descr="A diagram of a language instruction&#10;&#10;Description automatically generated">
            <a:extLst>
              <a:ext uri="{FF2B5EF4-FFF2-40B4-BE49-F238E27FC236}">
                <a16:creationId xmlns:a16="http://schemas.microsoft.com/office/drawing/2014/main" id="{514A9D9D-88B0-3209-E254-E0F3B1D645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800" y="161831"/>
            <a:ext cx="14630400" cy="8320662"/>
          </a:xfrm>
          <a:prstGeom prst="rect">
            <a:avLst/>
          </a:prstGeom>
        </p:spPr>
      </p:pic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5AF3458-7D29-6CD9-4071-EEC115EB2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0" y="2057934"/>
            <a:ext cx="10972800" cy="4528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DC3920-A9DA-EA06-FBE9-49CA9A97F41B}"/>
              </a:ext>
            </a:extLst>
          </p:cNvPr>
          <p:cNvSpPr txBox="1"/>
          <p:nvPr/>
        </p:nvSpPr>
        <p:spPr>
          <a:xfrm>
            <a:off x="7174817" y="6613946"/>
            <a:ext cx="64395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Instruction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fine-tuned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(IFT)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LLaMA-2-13B</a:t>
            </a:r>
            <a:endParaRPr lang="en-US" sz="25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3642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10116B-4972-9747-D8CE-11DE5FD2D5A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RP1: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Personalization</a:t>
            </a:r>
            <a:r>
              <a:rPr lang="zh-CN" altLang="en-US" sz="4000" dirty="0"/>
              <a:t> </a:t>
            </a:r>
            <a:r>
              <a:rPr lang="en-US" altLang="zh-CN" sz="4000" i="1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LLM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RP2: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>
                <a:highlight>
                  <a:srgbClr val="FFFF00"/>
                </a:highlight>
              </a:rPr>
              <a:t>LLM</a:t>
            </a:r>
            <a:r>
              <a:rPr lang="zh-CN" altLang="en-US" sz="4000" dirty="0">
                <a:highlight>
                  <a:srgbClr val="FFFF00"/>
                </a:highlight>
              </a:rPr>
              <a:t> </a:t>
            </a:r>
            <a:r>
              <a:rPr lang="en-US" altLang="zh-CN" sz="4000" i="1" dirty="0">
                <a:highlight>
                  <a:srgbClr val="FFFF00"/>
                </a:highlight>
              </a:rPr>
              <a:t>for</a:t>
            </a:r>
            <a:r>
              <a:rPr lang="zh-CN" altLang="en-US" sz="4000" dirty="0">
                <a:highlight>
                  <a:srgbClr val="FFFF00"/>
                </a:highlight>
              </a:rPr>
              <a:t> </a:t>
            </a:r>
            <a:r>
              <a:rPr lang="en-US" altLang="zh-CN" sz="4000" dirty="0">
                <a:highlight>
                  <a:srgbClr val="FFFF00"/>
                </a:highlight>
              </a:rPr>
              <a:t>Personalization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RP3: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Personalized</a:t>
            </a:r>
            <a:r>
              <a:rPr lang="zh-CN" altLang="en-US" sz="4000" dirty="0"/>
              <a:t> </a:t>
            </a:r>
            <a:r>
              <a:rPr lang="en-US" altLang="zh-CN" sz="4000" dirty="0"/>
              <a:t>LLM</a:t>
            </a:r>
            <a:endParaRPr lang="en-US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Paradigms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50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RP2: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73F17F-209F-456E-7AAF-A8F799D6CA65}"/>
              </a:ext>
            </a:extLst>
          </p:cNvPr>
          <p:cNvCxnSpPr>
            <a:cxnSpLocks/>
          </p:cNvCxnSpPr>
          <p:nvPr/>
        </p:nvCxnSpPr>
        <p:spPr>
          <a:xfrm>
            <a:off x="4905450" y="3290127"/>
            <a:ext cx="1104921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EFBDE4-3D88-0F0C-6630-D8FC633DA67B}"/>
              </a:ext>
            </a:extLst>
          </p:cNvPr>
          <p:cNvSpPr txBox="1"/>
          <p:nvPr/>
        </p:nvSpPr>
        <p:spPr>
          <a:xfrm>
            <a:off x="11184374" y="3051600"/>
            <a:ext cx="34146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Recommended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items</a:t>
            </a:r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BFF3CC-7794-F85A-4640-FFF23C3FCA93}"/>
              </a:ext>
            </a:extLst>
          </p:cNvPr>
          <p:cNvCxnSpPr>
            <a:cxnSpLocks/>
          </p:cNvCxnSpPr>
          <p:nvPr/>
        </p:nvCxnSpPr>
        <p:spPr>
          <a:xfrm>
            <a:off x="10691747" y="3290127"/>
            <a:ext cx="37179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D29AAE-005E-7A46-CBA8-5F547F13EAB3}"/>
              </a:ext>
            </a:extLst>
          </p:cNvPr>
          <p:cNvSpPr/>
          <p:nvPr/>
        </p:nvSpPr>
        <p:spPr>
          <a:xfrm>
            <a:off x="6524328" y="2832927"/>
            <a:ext cx="3841488" cy="9144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Helvetica Neue"/>
                <a:cs typeface="Helvetica Neue"/>
              </a:rPr>
              <a:t>Recommender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Systems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8C56D-2BFE-9BBA-E45E-71B593FE133F}"/>
              </a:ext>
            </a:extLst>
          </p:cNvPr>
          <p:cNvSpPr txBox="1"/>
          <p:nvPr/>
        </p:nvSpPr>
        <p:spPr>
          <a:xfrm>
            <a:off x="2004454" y="3017094"/>
            <a:ext cx="28664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Behavior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database</a:t>
            </a:r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6453B75-A0D9-BB2D-36E6-DB32B9F954DB}"/>
              </a:ext>
            </a:extLst>
          </p:cNvPr>
          <p:cNvGrpSpPr/>
          <p:nvPr/>
        </p:nvGrpSpPr>
        <p:grpSpPr>
          <a:xfrm>
            <a:off x="1200893" y="2539522"/>
            <a:ext cx="13643726" cy="5329190"/>
            <a:chOff x="1322813" y="2539522"/>
            <a:chExt cx="13643726" cy="532919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010BE17-9154-2145-CD8D-5751DCCD418B}"/>
                </a:ext>
              </a:extLst>
            </p:cNvPr>
            <p:cNvSpPr/>
            <p:nvPr/>
          </p:nvSpPr>
          <p:spPr>
            <a:xfrm>
              <a:off x="6368213" y="2539522"/>
              <a:ext cx="4323534" cy="291332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500" dirty="0">
                  <a:solidFill>
                    <a:srgbClr val="3194A4"/>
                  </a:solidFill>
                  <a:latin typeface="Helvetica Neue"/>
                  <a:cs typeface="Helvetica Neue"/>
                </a:rPr>
                <a:t>User</a:t>
              </a:r>
              <a:r>
                <a:rPr lang="zh-CN" altLang="en-US" sz="2500" dirty="0">
                  <a:solidFill>
                    <a:srgbClr val="3194A4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rgbClr val="3194A4"/>
                  </a:solidFill>
                  <a:latin typeface="Helvetica Neue"/>
                  <a:cs typeface="Helvetica Neue"/>
                </a:rPr>
                <a:t>Modeling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A4C4E4-7808-A9D7-C067-BD348B35E836}"/>
                </a:ext>
              </a:extLst>
            </p:cNvPr>
            <p:cNvSpPr/>
            <p:nvPr/>
          </p:nvSpPr>
          <p:spPr>
            <a:xfrm>
              <a:off x="4401704" y="4538451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8C2F2-E09F-378A-B8B9-12BE77106C31}"/>
                </a:ext>
              </a:extLst>
            </p:cNvPr>
            <p:cNvSpPr txBox="1"/>
            <p:nvPr/>
          </p:nvSpPr>
          <p:spPr>
            <a:xfrm>
              <a:off x="1322813" y="4761621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F5A61E-230B-B3C4-1668-9957BEAE0D5A}"/>
                </a:ext>
              </a:extLst>
            </p:cNvPr>
            <p:cNvCxnSpPr>
              <a:cxnSpLocks/>
            </p:cNvCxnSpPr>
            <p:nvPr/>
          </p:nvCxnSpPr>
          <p:spPr>
            <a:xfrm>
              <a:off x="3535741" y="5000148"/>
              <a:ext cx="69778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7AE74B6-57F9-36EA-1FAD-2054E3EC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386372" y="5002438"/>
              <a:ext cx="697788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894FA-CCF7-884A-33EC-E166509CF758}"/>
                </a:ext>
              </a:extLst>
            </p:cNvPr>
            <p:cNvSpPr txBox="1"/>
            <p:nvPr/>
          </p:nvSpPr>
          <p:spPr>
            <a:xfrm>
              <a:off x="6266785" y="6052830"/>
              <a:ext cx="869975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Predictors: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classifier,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ranker,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scoring,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etc.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Enhancers: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profiler,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feature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encoder,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etc.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Controllers: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what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action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when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Evaluators</a:t>
              </a:r>
              <a:endParaRPr lang="en-US" sz="2800" i="1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4C7CF326-09C8-DB32-AE32-5EDC879430DB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 rot="16200000" flipH="1">
              <a:off x="5166529" y="5860515"/>
              <a:ext cx="1668992" cy="531520"/>
            </a:xfrm>
            <a:prstGeom prst="bentConnector2">
              <a:avLst/>
            </a:prstGeom>
            <a:ln w="285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357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37824298-F285-1F31-51EB-AEBC5B510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200" y="1715276"/>
            <a:ext cx="12801600" cy="690113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085C4A-4512-361B-3ED4-2D74E14F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Predictors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31EF8-EA7B-A071-B021-4760CCBC1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5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85C4A-4512-361B-3ED4-2D74E14F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Enhancers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31EF8-EA7B-A071-B021-4760CCBC1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Content Placeholder 5" descr="A diagram of a large language model&#10;&#10;Description automatically generated">
            <a:extLst>
              <a:ext uri="{FF2B5EF4-FFF2-40B4-BE49-F238E27FC236}">
                <a16:creationId xmlns:a16="http://schemas.microsoft.com/office/drawing/2014/main" id="{6F61CD89-1F73-9C27-A8F2-862C45F0B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1916691"/>
            <a:ext cx="14630400" cy="6171566"/>
          </a:xfrm>
        </p:spPr>
      </p:pic>
    </p:spTree>
    <p:extLst>
      <p:ext uri="{BB962C8B-B14F-4D97-AF65-F5344CB8AC3E}">
        <p14:creationId xmlns:p14="http://schemas.microsoft.com/office/powerpoint/2010/main" val="1895630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BCC6488B-7629-EE49-F2BE-596324FB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03" y="161831"/>
            <a:ext cx="7830597" cy="8820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9812C-2AA2-7621-74E6-14A880BF41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0F547CE-C8BC-176F-726F-D5414684B334}"/>
              </a:ext>
            </a:extLst>
          </p:cNvPr>
          <p:cNvSpPr txBox="1">
            <a:spLocks/>
          </p:cNvSpPr>
          <p:nvPr/>
        </p:nvSpPr>
        <p:spPr bwMode="auto">
          <a:xfrm>
            <a:off x="8128000" y="161831"/>
            <a:ext cx="7830597" cy="127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User Modeling in the Era of Large Language Models: Current Research and Future Directions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Engineering Bulletin Issues,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December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E27537A-5C36-60D8-5214-26764497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69" y="1790700"/>
            <a:ext cx="7427458" cy="71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0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009146-CF7E-0B1B-D83A-D18773E9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Terminology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4A35-1FBA-3847-B21A-38CBBA7FF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2FD3B-862D-6DFD-6783-52841AD8192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C5418-C1AB-A160-52D9-0B4764768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71F0F-393B-39CC-1EF4-A0C189339C89}"/>
              </a:ext>
            </a:extLst>
          </p:cNvPr>
          <p:cNvSpPr/>
          <p:nvPr/>
        </p:nvSpPr>
        <p:spPr>
          <a:xfrm>
            <a:off x="888013" y="3883015"/>
            <a:ext cx="4695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personalization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1F13A-20F9-1BB8-E18A-38663FEC812B}"/>
              </a:ext>
            </a:extLst>
          </p:cNvPr>
          <p:cNvSpPr/>
          <p:nvPr/>
        </p:nvSpPr>
        <p:spPr>
          <a:xfrm>
            <a:off x="2229255" y="4857911"/>
            <a:ext cx="3903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personalized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B700E-9FDB-06BC-D2BB-638E8DDF9BA9}"/>
              </a:ext>
            </a:extLst>
          </p:cNvPr>
          <p:cNvSpPr/>
          <p:nvPr/>
        </p:nvSpPr>
        <p:spPr>
          <a:xfrm>
            <a:off x="894023" y="5832807"/>
            <a:ext cx="4196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</a:t>
            </a:r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ersonal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F691FA-39E3-AB47-212A-8937AE59DE43}"/>
              </a:ext>
            </a:extLst>
          </p:cNvPr>
          <p:cNvSpPr/>
          <p:nvPr/>
        </p:nvSpPr>
        <p:spPr>
          <a:xfrm>
            <a:off x="2229255" y="6813123"/>
            <a:ext cx="2548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DD6CDB-1287-8F20-0520-B43C5B97B323}"/>
              </a:ext>
            </a:extLst>
          </p:cNvPr>
          <p:cNvSpPr/>
          <p:nvPr/>
        </p:nvSpPr>
        <p:spPr>
          <a:xfrm>
            <a:off x="8657821" y="2432842"/>
            <a:ext cx="63364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</a:t>
            </a:r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arge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language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257236-8D64-C6BC-4C52-67BAAC4C0C83}"/>
              </a:ext>
            </a:extLst>
          </p:cNvPr>
          <p:cNvSpPr/>
          <p:nvPr/>
        </p:nvSpPr>
        <p:spPr>
          <a:xfrm>
            <a:off x="9527329" y="4857911"/>
            <a:ext cx="51155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</a:t>
            </a:r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ecommendation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32B447-A69B-4011-5CEC-D1A403855F87}"/>
              </a:ext>
            </a:extLst>
          </p:cNvPr>
          <p:cNvSpPr/>
          <p:nvPr/>
        </p:nvSpPr>
        <p:spPr>
          <a:xfrm>
            <a:off x="9527329" y="5902214"/>
            <a:ext cx="63364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“multi-task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learner”</a:t>
            </a:r>
            <a:endParaRPr lang="en-US" altLang="zh-C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EE6ABD-115A-8A6A-9159-5BAB9F11B1BD}"/>
              </a:ext>
            </a:extLst>
          </p:cNvPr>
          <p:cNvSpPr/>
          <p:nvPr/>
        </p:nvSpPr>
        <p:spPr>
          <a:xfrm>
            <a:off x="9527329" y="6964044"/>
            <a:ext cx="63364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chat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/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assistant</a:t>
            </a:r>
            <a:endParaRPr lang="en-US" altLang="zh-C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C798E-2226-3BD0-04B5-2157353C33D5}"/>
              </a:ext>
            </a:extLst>
          </p:cNvPr>
          <p:cNvSpPr txBox="1"/>
          <p:nvPr/>
        </p:nvSpPr>
        <p:spPr>
          <a:xfrm>
            <a:off x="9527329" y="4390666"/>
            <a:ext cx="2002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Application: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B3A172-DE52-B702-C308-FC497834B281}"/>
              </a:ext>
            </a:extLst>
          </p:cNvPr>
          <p:cNvSpPr txBox="1"/>
          <p:nvPr/>
        </p:nvSpPr>
        <p:spPr>
          <a:xfrm>
            <a:off x="7671913" y="2664259"/>
            <a:ext cx="9089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Tool: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F0375-0159-904F-DA44-77C76477AB96}"/>
              </a:ext>
            </a:extLst>
          </p:cNvPr>
          <p:cNvSpPr txBox="1"/>
          <p:nvPr/>
        </p:nvSpPr>
        <p:spPr>
          <a:xfrm>
            <a:off x="888013" y="3409333"/>
            <a:ext cx="9813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Goal: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B27C6D-8786-39F8-B327-141018C7FFEE}"/>
              </a:ext>
            </a:extLst>
          </p:cNvPr>
          <p:cNvCxnSpPr/>
          <p:nvPr/>
        </p:nvCxnSpPr>
        <p:spPr>
          <a:xfrm>
            <a:off x="4777901" y="7425709"/>
            <a:ext cx="4594699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98212D-0F5F-412F-A770-8631AC719290}"/>
              </a:ext>
            </a:extLst>
          </p:cNvPr>
          <p:cNvCxnSpPr>
            <a:cxnSpLocks/>
          </p:cNvCxnSpPr>
          <p:nvPr/>
        </p:nvCxnSpPr>
        <p:spPr>
          <a:xfrm>
            <a:off x="6132439" y="5319576"/>
            <a:ext cx="3394890" cy="61375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429AEF-DD45-F27F-B8D0-B6B4BEB7DB5B}"/>
              </a:ext>
            </a:extLst>
          </p:cNvPr>
          <p:cNvCxnSpPr>
            <a:cxnSpLocks/>
          </p:cNvCxnSpPr>
          <p:nvPr/>
        </p:nvCxnSpPr>
        <p:spPr>
          <a:xfrm flipV="1">
            <a:off x="5583914" y="3124355"/>
            <a:ext cx="3146200" cy="1266311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C17FA4-ED02-821D-7134-8C6248D0F597}"/>
              </a:ext>
            </a:extLst>
          </p:cNvPr>
          <p:cNvCxnSpPr>
            <a:cxnSpLocks/>
          </p:cNvCxnSpPr>
          <p:nvPr/>
        </p:nvCxnSpPr>
        <p:spPr>
          <a:xfrm flipH="1" flipV="1">
            <a:off x="11631735" y="3282693"/>
            <a:ext cx="902150" cy="1648697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C31BF5-48DF-0229-A198-E966C09CAF90}"/>
              </a:ext>
            </a:extLst>
          </p:cNvPr>
          <p:cNvCxnSpPr>
            <a:cxnSpLocks/>
          </p:cNvCxnSpPr>
          <p:nvPr/>
        </p:nvCxnSpPr>
        <p:spPr>
          <a:xfrm flipH="1" flipV="1">
            <a:off x="14705573" y="3260858"/>
            <a:ext cx="60522" cy="276533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0ACABAD-55B5-C951-5D6F-9D9F5AD8B271}"/>
              </a:ext>
            </a:extLst>
          </p:cNvPr>
          <p:cNvCxnSpPr>
            <a:cxnSpLocks/>
          </p:cNvCxnSpPr>
          <p:nvPr/>
        </p:nvCxnSpPr>
        <p:spPr>
          <a:xfrm flipH="1" flipV="1">
            <a:off x="9203093" y="3282693"/>
            <a:ext cx="459067" cy="3832273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222F47-B6AB-8E7F-EBB5-F005526B0B25}"/>
              </a:ext>
            </a:extLst>
          </p:cNvPr>
          <p:cNvCxnSpPr>
            <a:cxnSpLocks/>
          </p:cNvCxnSpPr>
          <p:nvPr/>
        </p:nvCxnSpPr>
        <p:spPr>
          <a:xfrm flipH="1">
            <a:off x="5110935" y="5495799"/>
            <a:ext cx="4416394" cy="88994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7E7643-C4B5-7293-3E87-B06FBA4F2499}"/>
              </a:ext>
            </a:extLst>
          </p:cNvPr>
          <p:cNvCxnSpPr>
            <a:cxnSpLocks/>
          </p:cNvCxnSpPr>
          <p:nvPr/>
        </p:nvCxnSpPr>
        <p:spPr>
          <a:xfrm flipH="1" flipV="1">
            <a:off x="5583914" y="4465653"/>
            <a:ext cx="3876133" cy="2873122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F0D7C43-6ADF-362F-1165-0061F585C866}"/>
              </a:ext>
            </a:extLst>
          </p:cNvPr>
          <p:cNvCxnSpPr>
            <a:cxnSpLocks/>
          </p:cNvCxnSpPr>
          <p:nvPr/>
        </p:nvCxnSpPr>
        <p:spPr>
          <a:xfrm flipH="1">
            <a:off x="5110935" y="3312561"/>
            <a:ext cx="3668518" cy="2981911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4AC962-338C-DDC8-C044-54865CDF6AED}"/>
              </a:ext>
            </a:extLst>
          </p:cNvPr>
          <p:cNvCxnSpPr>
            <a:cxnSpLocks/>
          </p:cNvCxnSpPr>
          <p:nvPr/>
        </p:nvCxnSpPr>
        <p:spPr>
          <a:xfrm flipH="1">
            <a:off x="6056893" y="3213443"/>
            <a:ext cx="2673221" cy="1985386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403D15-C1CC-86A6-7ECF-7BA61EBE9055}"/>
              </a:ext>
            </a:extLst>
          </p:cNvPr>
          <p:cNvCxnSpPr>
            <a:cxnSpLocks/>
          </p:cNvCxnSpPr>
          <p:nvPr/>
        </p:nvCxnSpPr>
        <p:spPr>
          <a:xfrm>
            <a:off x="6056893" y="5427618"/>
            <a:ext cx="3537718" cy="976229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CF57049-F473-9A09-992D-C9DC072C1CE8}"/>
              </a:ext>
            </a:extLst>
          </p:cNvPr>
          <p:cNvSpPr>
            <a:spLocks noChangeAspect="1"/>
          </p:cNvSpPr>
          <p:nvPr/>
        </p:nvSpPr>
        <p:spPr>
          <a:xfrm>
            <a:off x="6397209" y="3656090"/>
            <a:ext cx="2743200" cy="2743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Research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Paradigms?</a:t>
            </a:r>
            <a:endParaRPr lang="en-US" sz="25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2542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Democratization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RP3: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86D2A62F-CD59-12C3-3BA0-DC0F7F1AD533}"/>
              </a:ext>
            </a:extLst>
          </p:cNvPr>
          <p:cNvGrpSpPr/>
          <p:nvPr/>
        </p:nvGrpSpPr>
        <p:grpSpPr>
          <a:xfrm>
            <a:off x="1601939" y="2347421"/>
            <a:ext cx="4828373" cy="3821787"/>
            <a:chOff x="1601939" y="2347421"/>
            <a:chExt cx="4828373" cy="382178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BF2E2A-C87A-50D4-97EA-4DBBB4EFE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87" y="519733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555AF8-DDB8-6CAB-EF77-88B217F5F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87" y="241591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0A99E61F-C922-A266-0E8D-A09D1C239A98}"/>
                </a:ext>
              </a:extLst>
            </p:cNvPr>
            <p:cNvSpPr/>
            <p:nvPr/>
          </p:nvSpPr>
          <p:spPr>
            <a:xfrm>
              <a:off x="5515912" y="3823793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6FF124-C756-7F3E-0E31-14E684FD9D6C}"/>
                </a:ext>
              </a:extLst>
            </p:cNvPr>
            <p:cNvSpPr txBox="1"/>
            <p:nvPr/>
          </p:nvSpPr>
          <p:spPr>
            <a:xfrm>
              <a:off x="1602398" y="3552139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8544EB9-6988-3A8E-FCC5-C872E37B4244}"/>
                </a:ext>
              </a:extLst>
            </p:cNvPr>
            <p:cNvCxnSpPr>
              <a:cxnSpLocks/>
            </p:cNvCxnSpPr>
            <p:nvPr/>
          </p:nvCxnSpPr>
          <p:spPr>
            <a:xfrm>
              <a:off x="3763567" y="3802715"/>
              <a:ext cx="1752345" cy="31160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97F195-9D49-70E8-5065-0BD21F7A7BBB}"/>
                </a:ext>
              </a:extLst>
            </p:cNvPr>
            <p:cNvSpPr txBox="1"/>
            <p:nvPr/>
          </p:nvSpPr>
          <p:spPr>
            <a:xfrm>
              <a:off x="1602398" y="4501402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A9C3AC-15A6-D695-2593-B5C788365A5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763567" y="4484040"/>
              <a:ext cx="1752345" cy="25588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133AC70-2689-00CC-5019-05DCC0D53461}"/>
                </a:ext>
              </a:extLst>
            </p:cNvPr>
            <p:cNvCxnSpPr>
              <a:cxnSpLocks/>
              <a:stCxn id="2" idx="0"/>
              <a:endCxn id="1028" idx="3"/>
            </p:cNvCxnSpPr>
            <p:nvPr/>
          </p:nvCxnSpPr>
          <p:spPr>
            <a:xfrm rot="16200000" flipV="1">
              <a:off x="4034263" y="1884943"/>
              <a:ext cx="950674" cy="2927025"/>
            </a:xfrm>
            <a:prstGeom prst="curved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D1A01EEB-CEFC-D597-9ACF-CA157984FE6F}"/>
                </a:ext>
              </a:extLst>
            </p:cNvPr>
            <p:cNvCxnSpPr>
              <a:cxnSpLocks/>
              <a:stCxn id="2" idx="2"/>
              <a:endCxn id="1026" idx="3"/>
            </p:cNvCxnSpPr>
            <p:nvPr/>
          </p:nvCxnSpPr>
          <p:spPr>
            <a:xfrm rot="5400000">
              <a:off x="4051428" y="3732853"/>
              <a:ext cx="916344" cy="2927025"/>
            </a:xfrm>
            <a:prstGeom prst="curved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E72F57-D3A4-E760-5BDB-E53EA3333909}"/>
                </a:ext>
              </a:extLst>
            </p:cNvPr>
            <p:cNvSpPr txBox="1"/>
            <p:nvPr/>
          </p:nvSpPr>
          <p:spPr>
            <a:xfrm>
              <a:off x="4111451" y="4057813"/>
              <a:ext cx="15109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Helvetica Neue"/>
                  <a:cs typeface="Helvetica Neue"/>
                </a:rPr>
                <a:t>prompting</a:t>
              </a:r>
              <a:endParaRPr lang="en-US" sz="2000" i="1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C5F9BEB-A801-9BE3-6938-FF40A9705B14}"/>
                </a:ext>
              </a:extLst>
            </p:cNvPr>
            <p:cNvSpPr/>
            <p:nvPr/>
          </p:nvSpPr>
          <p:spPr>
            <a:xfrm>
              <a:off x="1601939" y="2347421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2ACEE4-6505-737B-6762-0A9679819D58}"/>
                </a:ext>
              </a:extLst>
            </p:cNvPr>
            <p:cNvSpPr/>
            <p:nvPr/>
          </p:nvSpPr>
          <p:spPr>
            <a:xfrm>
              <a:off x="1601939" y="4494807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8072FC0D-910E-8317-B2B5-2950D84BA39E}"/>
              </a:ext>
            </a:extLst>
          </p:cNvPr>
          <p:cNvGrpSpPr/>
          <p:nvPr/>
        </p:nvGrpSpPr>
        <p:grpSpPr>
          <a:xfrm>
            <a:off x="8460819" y="1158830"/>
            <a:ext cx="7818387" cy="3490869"/>
            <a:chOff x="8460819" y="1158830"/>
            <a:chExt cx="7818387" cy="3490869"/>
          </a:xfrm>
        </p:grpSpPr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7BA70345-773C-9314-FDE6-21252AFEF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323" y="241538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8483A32-4E78-5751-518E-1FEA52373914}"/>
                </a:ext>
              </a:extLst>
            </p:cNvPr>
            <p:cNvSpPr/>
            <p:nvPr/>
          </p:nvSpPr>
          <p:spPr>
            <a:xfrm>
              <a:off x="8460819" y="3572748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472FCD-BA45-9C74-43A7-120B4BECDAA2}"/>
                </a:ext>
              </a:extLst>
            </p:cNvPr>
            <p:cNvSpPr txBox="1"/>
            <p:nvPr/>
          </p:nvSpPr>
          <p:spPr>
            <a:xfrm>
              <a:off x="10046034" y="3551600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F12B84-BCBC-BBDB-F8B2-E96843ABD12A}"/>
                </a:ext>
              </a:extLst>
            </p:cNvPr>
            <p:cNvSpPr/>
            <p:nvPr/>
          </p:nvSpPr>
          <p:spPr>
            <a:xfrm>
              <a:off x="10045575" y="2346882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51538EC-5403-483A-9291-16C5C010C70F}"/>
                </a:ext>
              </a:extLst>
            </p:cNvPr>
            <p:cNvSpPr/>
            <p:nvPr/>
          </p:nvSpPr>
          <p:spPr>
            <a:xfrm>
              <a:off x="12802072" y="3571454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B51947E-4EE7-E061-892D-71CC0F868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1613" y="346558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E3BEB79-EEC7-E90A-C5D9-46D4101FFCE4}"/>
                </a:ext>
              </a:extLst>
            </p:cNvPr>
            <p:cNvCxnSpPr>
              <a:cxnSpLocks/>
            </p:cNvCxnSpPr>
            <p:nvPr/>
          </p:nvCxnSpPr>
          <p:spPr>
            <a:xfrm>
              <a:off x="9460780" y="4243103"/>
              <a:ext cx="318776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250FC92-4A36-D086-36B9-83352EFEB5FE}"/>
                </a:ext>
              </a:extLst>
            </p:cNvPr>
            <p:cNvSpPr txBox="1"/>
            <p:nvPr/>
          </p:nvSpPr>
          <p:spPr>
            <a:xfrm>
              <a:off x="10488584" y="4249589"/>
              <a:ext cx="15109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Helvetica Neue"/>
                  <a:cs typeface="Helvetica Neue"/>
                </a:rPr>
                <a:t>fine-tuning</a:t>
              </a:r>
              <a:endParaRPr lang="en-US" sz="2000" i="1" dirty="0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65320B9B-442E-BC47-5F2B-DF6919920A35}"/>
                </a:ext>
              </a:extLst>
            </p:cNvPr>
            <p:cNvSpPr txBox="1"/>
            <p:nvPr/>
          </p:nvSpPr>
          <p:spPr>
            <a:xfrm>
              <a:off x="12566207" y="1158830"/>
              <a:ext cx="371299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spatiotemporal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complexity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cxnSp>
          <p:nvCxnSpPr>
            <p:cNvPr id="1037" name="Elbow Connector 1036">
              <a:extLst>
                <a:ext uri="{FF2B5EF4-FFF2-40B4-BE49-F238E27FC236}">
                  <a16:creationId xmlns:a16="http://schemas.microsoft.com/office/drawing/2014/main" id="{0AD18AD7-5A69-7A7E-FAC1-3813F5839AB4}"/>
                </a:ext>
              </a:extLst>
            </p:cNvPr>
            <p:cNvCxnSpPr>
              <a:cxnSpLocks/>
              <a:stCxn id="1035" idx="1"/>
            </p:cNvCxnSpPr>
            <p:nvPr/>
          </p:nvCxnSpPr>
          <p:spPr>
            <a:xfrm rot="10800000" flipV="1">
              <a:off x="11689081" y="2066770"/>
              <a:ext cx="877127" cy="1484829"/>
            </a:xfrm>
            <a:prstGeom prst="bentConnector2">
              <a:avLst/>
            </a:prstGeom>
            <a:ln w="285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74CC68BC-85CE-84B6-80F4-402D4639C9EC}"/>
              </a:ext>
            </a:extLst>
          </p:cNvPr>
          <p:cNvGrpSpPr/>
          <p:nvPr/>
        </p:nvGrpSpPr>
        <p:grpSpPr>
          <a:xfrm>
            <a:off x="8460819" y="5096362"/>
            <a:ext cx="5837587" cy="2302817"/>
            <a:chOff x="8460819" y="5096362"/>
            <a:chExt cx="5837587" cy="230281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3892161-3F45-6994-11C8-85385E1555AB}"/>
                </a:ext>
              </a:extLst>
            </p:cNvPr>
            <p:cNvSpPr/>
            <p:nvPr/>
          </p:nvSpPr>
          <p:spPr>
            <a:xfrm>
              <a:off x="8460819" y="6322228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F4FCF2D-E4AB-0DB8-8B31-2C70956B0D23}"/>
                </a:ext>
              </a:extLst>
            </p:cNvPr>
            <p:cNvSpPr txBox="1"/>
            <p:nvPr/>
          </p:nvSpPr>
          <p:spPr>
            <a:xfrm>
              <a:off x="10046034" y="6301080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D4B0030-7FD7-F12A-B625-DFFB3AC71AE2}"/>
                </a:ext>
              </a:extLst>
            </p:cNvPr>
            <p:cNvSpPr/>
            <p:nvPr/>
          </p:nvSpPr>
          <p:spPr>
            <a:xfrm>
              <a:off x="10045575" y="5096362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36CB065-DF52-C330-E12B-2A5FEA1C6D8B}"/>
                </a:ext>
              </a:extLst>
            </p:cNvPr>
            <p:cNvSpPr/>
            <p:nvPr/>
          </p:nvSpPr>
          <p:spPr>
            <a:xfrm>
              <a:off x="12802072" y="6320934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756F0AE-E5AE-46F5-68A8-55FA963B78E1}"/>
                </a:ext>
              </a:extLst>
            </p:cNvPr>
            <p:cNvCxnSpPr>
              <a:cxnSpLocks/>
            </p:cNvCxnSpPr>
            <p:nvPr/>
          </p:nvCxnSpPr>
          <p:spPr>
            <a:xfrm>
              <a:off x="9460780" y="6992583"/>
              <a:ext cx="318776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DE6C11-8422-F90F-17B4-125CCBB77B2A}"/>
                </a:ext>
              </a:extLst>
            </p:cNvPr>
            <p:cNvSpPr txBox="1"/>
            <p:nvPr/>
          </p:nvSpPr>
          <p:spPr>
            <a:xfrm>
              <a:off x="10488584" y="6999069"/>
              <a:ext cx="15109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Helvetica Neue"/>
                  <a:cs typeface="Helvetica Neue"/>
                </a:rPr>
                <a:t>fine-tuning</a:t>
              </a:r>
              <a:endParaRPr lang="en-US" sz="2000" i="1" dirty="0"/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B2A02C2-3DA0-CCFC-4901-3586307A5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06" y="5619172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3F1A413C-191E-D879-3570-36CFCC8DD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878" y="515910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C1B727BA-1A9E-DFC9-6AE6-7F40337081A0}"/>
              </a:ext>
            </a:extLst>
          </p:cNvPr>
          <p:cNvGrpSpPr/>
          <p:nvPr/>
        </p:nvGrpSpPr>
        <p:grpSpPr>
          <a:xfrm>
            <a:off x="818201" y="3490750"/>
            <a:ext cx="6563824" cy="2026341"/>
            <a:chOff x="818201" y="3490750"/>
            <a:chExt cx="6563824" cy="202634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CA982B-E3F0-3527-BD97-71AD3F59E3A8}"/>
                </a:ext>
              </a:extLst>
            </p:cNvPr>
            <p:cNvSpPr txBox="1"/>
            <p:nvPr/>
          </p:nvSpPr>
          <p:spPr>
            <a:xfrm>
              <a:off x="883932" y="3552139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E35393-0BC0-491F-12AC-7D2138A5DBCF}"/>
                </a:ext>
              </a:extLst>
            </p:cNvPr>
            <p:cNvSpPr txBox="1"/>
            <p:nvPr/>
          </p:nvSpPr>
          <p:spPr>
            <a:xfrm>
              <a:off x="883473" y="4484040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11947E-A27E-F1EA-71B9-D5CEA6B78CE1}"/>
                </a:ext>
              </a:extLst>
            </p:cNvPr>
            <p:cNvSpPr/>
            <p:nvPr/>
          </p:nvSpPr>
          <p:spPr>
            <a:xfrm>
              <a:off x="818201" y="3490750"/>
              <a:ext cx="5750240" cy="160515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C4EDAE80-E0C2-EB92-B239-59089E78B2CD}"/>
                </a:ext>
              </a:extLst>
            </p:cNvPr>
            <p:cNvSpPr txBox="1"/>
            <p:nvPr/>
          </p:nvSpPr>
          <p:spPr>
            <a:xfrm>
              <a:off x="5620806" y="5116981"/>
              <a:ext cx="17612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who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owns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it?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CF6D70F3-7F7E-9E43-47F4-81C50269D984}"/>
              </a:ext>
            </a:extLst>
          </p:cNvPr>
          <p:cNvGrpSpPr/>
          <p:nvPr/>
        </p:nvGrpSpPr>
        <p:grpSpPr>
          <a:xfrm>
            <a:off x="9926493" y="3169582"/>
            <a:ext cx="5295085" cy="4310629"/>
            <a:chOff x="9926493" y="3169582"/>
            <a:chExt cx="5295085" cy="4310629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61FF87FB-57AB-1764-FEC3-BDFCC2960D29}"/>
                </a:ext>
              </a:extLst>
            </p:cNvPr>
            <p:cNvSpPr txBox="1"/>
            <p:nvPr/>
          </p:nvSpPr>
          <p:spPr>
            <a:xfrm>
              <a:off x="13622503" y="3307038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8DD2BBEF-39A0-8343-6EF9-140BFD4C568F}"/>
                </a:ext>
              </a:extLst>
            </p:cNvPr>
            <p:cNvSpPr txBox="1"/>
            <p:nvPr/>
          </p:nvSpPr>
          <p:spPr>
            <a:xfrm>
              <a:off x="11847741" y="3259597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20CCE8D-9725-634E-7EC4-8A9702C0472C}"/>
                </a:ext>
              </a:extLst>
            </p:cNvPr>
            <p:cNvSpPr txBox="1"/>
            <p:nvPr/>
          </p:nvSpPr>
          <p:spPr>
            <a:xfrm>
              <a:off x="11847741" y="5970980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E94B66CD-D9B0-A378-DDEC-FE87A3C7D6CE}"/>
                </a:ext>
              </a:extLst>
            </p:cNvPr>
            <p:cNvSpPr txBox="1"/>
            <p:nvPr/>
          </p:nvSpPr>
          <p:spPr>
            <a:xfrm>
              <a:off x="13622503" y="6009356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FCC2DAE-02F4-5C44-E09F-0518AEC3D733}"/>
                </a:ext>
              </a:extLst>
            </p:cNvPr>
            <p:cNvSpPr/>
            <p:nvPr/>
          </p:nvSpPr>
          <p:spPr>
            <a:xfrm>
              <a:off x="9926493" y="3169582"/>
              <a:ext cx="4414476" cy="1553464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4FFD5A88-A914-978B-93C3-1D706E5921AB}"/>
                </a:ext>
              </a:extLst>
            </p:cNvPr>
            <p:cNvSpPr/>
            <p:nvPr/>
          </p:nvSpPr>
          <p:spPr>
            <a:xfrm>
              <a:off x="9926493" y="5926747"/>
              <a:ext cx="4414476" cy="1553464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7F884AE0-2C91-607D-72B5-258BFAA96DD4}"/>
                </a:ext>
              </a:extLst>
            </p:cNvPr>
            <p:cNvSpPr txBox="1"/>
            <p:nvPr/>
          </p:nvSpPr>
          <p:spPr>
            <a:xfrm>
              <a:off x="13460359" y="4721487"/>
              <a:ext cx="17612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who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owns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it?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716584D-0AC5-CD7C-0F79-F7A95671F9B5}"/>
              </a:ext>
            </a:extLst>
          </p:cNvPr>
          <p:cNvSpPr txBox="1"/>
          <p:nvPr/>
        </p:nvSpPr>
        <p:spPr>
          <a:xfrm>
            <a:off x="512333" y="6316465"/>
            <a:ext cx="79480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to use a fine-tuning vs a pure-prompting approach is almost certainly going to be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vs quality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whole models for each user is cost prohibitive, but it is possible for small number of parameters to be stored to personalize the LLM using e.g.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-like techniques.</a:t>
            </a:r>
          </a:p>
        </p:txBody>
      </p:sp>
    </p:spTree>
    <p:extLst>
      <p:ext uri="{BB962C8B-B14F-4D97-AF65-F5344CB8AC3E}">
        <p14:creationId xmlns:p14="http://schemas.microsoft.com/office/powerpoint/2010/main" val="2751486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Parameter-Efficient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(PEFT)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8AD6C94-7B16-F95B-E809-00770CB0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719" y="1702505"/>
            <a:ext cx="2762986" cy="3094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1ABB97-1D7F-3F92-E17F-08B5E8DDC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57" y="2209774"/>
            <a:ext cx="4319438" cy="4468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324C2D-7832-14F0-D36B-11D562E78E74}"/>
              </a:ext>
            </a:extLst>
          </p:cNvPr>
          <p:cNvSpPr txBox="1"/>
          <p:nvPr/>
        </p:nvSpPr>
        <p:spPr>
          <a:xfrm>
            <a:off x="547569" y="1702505"/>
            <a:ext cx="78697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Low-Rank Adaptation of Large Language Models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E4F9F9-772D-112F-B0D6-5D509E55BDE8}"/>
              </a:ext>
            </a:extLst>
          </p:cNvPr>
          <p:cNvSpPr txBox="1"/>
          <p:nvPr/>
        </p:nvSpPr>
        <p:spPr>
          <a:xfrm>
            <a:off x="609138" y="3853808"/>
            <a:ext cx="78697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a Unified View of Parameter-Efficient Transfer Learning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Content Placeholder 5" descr="A diagram of a process&#10;&#10;Description automatically generated">
            <a:extLst>
              <a:ext uri="{FF2B5EF4-FFF2-40B4-BE49-F238E27FC236}">
                <a16:creationId xmlns:a16="http://schemas.microsoft.com/office/drawing/2014/main" id="{1317917C-887D-C614-3D7A-1F60D1FE8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7569" y="4931331"/>
            <a:ext cx="14771687" cy="40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34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Parameter-Efficient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(PEFT)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 descr="A diagram of a structure&#10;&#10;Description automatically generated">
            <a:extLst>
              <a:ext uri="{FF2B5EF4-FFF2-40B4-BE49-F238E27FC236}">
                <a16:creationId xmlns:a16="http://schemas.microsoft.com/office/drawing/2014/main" id="{8C97F19D-E0BC-B606-DDB1-F8B0D8C0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23" y="2251320"/>
            <a:ext cx="6001760" cy="6583680"/>
          </a:xfrm>
          <a:prstGeom prst="rect">
            <a:avLst/>
          </a:prstGeom>
        </p:spPr>
      </p:pic>
      <p:pic>
        <p:nvPicPr>
          <p:cNvPr id="8" name="Picture 7" descr="A graph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10C8FF91-F5F6-C15B-BB34-AEFD0A59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119" y="2251320"/>
            <a:ext cx="5733046" cy="6583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942710-3BA8-261A-FFFB-A8B190B11CEB}"/>
              </a:ext>
            </a:extLst>
          </p:cNvPr>
          <p:cNvSpPr txBox="1"/>
          <p:nvPr/>
        </p:nvSpPr>
        <p:spPr>
          <a:xfrm>
            <a:off x="2437938" y="1454801"/>
            <a:ext cx="11640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a Unified View of Parameter-Efficient Transfer Learning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92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512DBF-E99D-2AFD-5D71-90DBDD83F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1881039"/>
            <a:ext cx="14630400" cy="62428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Democratizing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PEFT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99907-EF40-D8A6-458B-F1D43DEE5728}"/>
              </a:ext>
            </a:extLst>
          </p:cNvPr>
          <p:cNvSpPr txBox="1"/>
          <p:nvPr/>
        </p:nvSpPr>
        <p:spPr>
          <a:xfrm>
            <a:off x="812800" y="8526644"/>
            <a:ext cx="14076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Democratizing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parameter-efficient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Review.</a:t>
            </a:r>
            <a:endParaRPr lang="en-US" sz="24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77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ACA1468-50E3-797E-737E-F7C47D896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61997"/>
              </p:ext>
            </p:extLst>
          </p:nvPr>
        </p:nvGraphicFramePr>
        <p:xfrm>
          <a:off x="818201" y="1655155"/>
          <a:ext cx="14631461" cy="6583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793785">
                  <a:extLst>
                    <a:ext uri="{9D8B030D-6E8A-4147-A177-3AD203B41FA5}">
                      <a16:colId xmlns:a16="http://schemas.microsoft.com/office/drawing/2014/main" val="2755460176"/>
                    </a:ext>
                  </a:extLst>
                </a:gridCol>
                <a:gridCol w="1437610">
                  <a:extLst>
                    <a:ext uri="{9D8B030D-6E8A-4147-A177-3AD203B41FA5}">
                      <a16:colId xmlns:a16="http://schemas.microsoft.com/office/drawing/2014/main" val="364765538"/>
                    </a:ext>
                  </a:extLst>
                </a:gridCol>
                <a:gridCol w="2259945">
                  <a:extLst>
                    <a:ext uri="{9D8B030D-6E8A-4147-A177-3AD203B41FA5}">
                      <a16:colId xmlns:a16="http://schemas.microsoft.com/office/drawing/2014/main" val="4130596971"/>
                    </a:ext>
                  </a:extLst>
                </a:gridCol>
                <a:gridCol w="2198761">
                  <a:extLst>
                    <a:ext uri="{9D8B030D-6E8A-4147-A177-3AD203B41FA5}">
                      <a16:colId xmlns:a16="http://schemas.microsoft.com/office/drawing/2014/main" val="952760822"/>
                    </a:ext>
                  </a:extLst>
                </a:gridCol>
                <a:gridCol w="2941360">
                  <a:extLst>
                    <a:ext uri="{9D8B030D-6E8A-4147-A177-3AD203B41FA5}">
                      <a16:colId xmlns:a16="http://schemas.microsoft.com/office/drawing/2014/main" val="1320749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Task</a:t>
                      </a:r>
                      <a:r>
                        <a:rPr lang="en-US" altLang="zh-CN" sz="2400" dirty="0"/>
                        <a:t>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b="0" dirty="0"/>
                        <a:t>in</a:t>
                      </a:r>
                      <a:r>
                        <a:rPr lang="zh-CN" altLang="en-US" sz="2400" b="0" dirty="0"/>
                        <a:t> </a:t>
                      </a:r>
                      <a:r>
                        <a:rPr lang="en-US" altLang="zh-CN" sz="2400" b="0" dirty="0" err="1"/>
                        <a:t>LaMP</a:t>
                      </a:r>
                      <a:r>
                        <a:rPr lang="zh-CN" altLang="en-US" sz="2400" b="0" dirty="0"/>
                        <a:t> </a:t>
                      </a:r>
                      <a:r>
                        <a:rPr lang="en-US" altLang="zh-CN" sz="2400" b="0" baseline="30000" dirty="0"/>
                        <a:t>[1]</a:t>
                      </a:r>
                      <a:endParaRPr lang="en-US" sz="2400" b="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Metric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Non-Personalized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Prompting</a:t>
                      </a:r>
                      <a:r>
                        <a:rPr lang="zh-CN" altLang="en-US" sz="240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PEFT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+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Prompting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32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citation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identification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Acc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0.650</a:t>
                      </a:r>
                    </a:p>
                    <a:p>
                      <a:pPr algn="ctr"/>
                      <a:r>
                        <a:rPr lang="en-US" altLang="zh-CN" sz="2400" dirty="0"/>
                        <a:t>0.647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0.659</a:t>
                      </a:r>
                    </a:p>
                    <a:p>
                      <a:pPr algn="ctr"/>
                      <a:r>
                        <a:rPr lang="en-US" altLang="zh-CN" sz="2400" dirty="0"/>
                        <a:t>0.657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0.797</a:t>
                      </a:r>
                    </a:p>
                    <a:p>
                      <a:pPr algn="ctr"/>
                      <a:r>
                        <a:rPr lang="en-US" altLang="zh-CN" sz="2400" b="1" dirty="0"/>
                        <a:t>0.794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0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news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categorization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Acc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0.785</a:t>
                      </a:r>
                    </a:p>
                    <a:p>
                      <a:pPr algn="ctr"/>
                      <a:r>
                        <a:rPr lang="en-US" altLang="zh-CN" sz="2400" dirty="0"/>
                        <a:t>0.527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0.820</a:t>
                      </a:r>
                    </a:p>
                    <a:p>
                      <a:pPr algn="ctr"/>
                      <a:r>
                        <a:rPr lang="en-US" altLang="zh-CN" sz="2400" dirty="0"/>
                        <a:t>0.598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0.838</a:t>
                      </a:r>
                    </a:p>
                    <a:p>
                      <a:pPr algn="ctr"/>
                      <a:r>
                        <a:rPr lang="en-US" altLang="zh-CN" sz="2400" b="1" dirty="0"/>
                        <a:t>0.661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02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movie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tagging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Acc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0.499</a:t>
                      </a:r>
                    </a:p>
                    <a:p>
                      <a:pPr algn="ctr"/>
                      <a:r>
                        <a:rPr lang="en-US" altLang="zh-CN" sz="2400" dirty="0"/>
                        <a:t>0.441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0.587</a:t>
                      </a:r>
                    </a:p>
                    <a:p>
                      <a:pPr algn="ctr"/>
                      <a:r>
                        <a:rPr lang="en-US" altLang="zh-CN" sz="2400" dirty="0"/>
                        <a:t>0.512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0.648</a:t>
                      </a:r>
                    </a:p>
                    <a:p>
                      <a:pPr algn="ctr"/>
                      <a:r>
                        <a:rPr lang="en-US" altLang="zh-CN" sz="2400" b="1" dirty="0"/>
                        <a:t>0.553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757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product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rating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MAE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↓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RMSE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0.259</a:t>
                      </a:r>
                    </a:p>
                    <a:p>
                      <a:pPr algn="ctr"/>
                      <a:r>
                        <a:rPr lang="en-US" altLang="zh-CN" sz="2400" dirty="0"/>
                        <a:t>0.590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0.214</a:t>
                      </a:r>
                    </a:p>
                    <a:p>
                      <a:pPr algn="ctr"/>
                      <a:r>
                        <a:rPr lang="en-US" altLang="zh-CN" sz="2400" dirty="0"/>
                        <a:t>0.535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0.143</a:t>
                      </a:r>
                    </a:p>
                    <a:p>
                      <a:pPr algn="ctr"/>
                      <a:r>
                        <a:rPr lang="en-US" altLang="zh-CN" sz="2400" b="1" dirty="0"/>
                        <a:t>0.378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57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news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headline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generation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0.187</a:t>
                      </a:r>
                    </a:p>
                    <a:p>
                      <a:pPr algn="ctr"/>
                      <a:r>
                        <a:rPr lang="en-US" altLang="zh-CN" sz="2400" dirty="0"/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0.191</a:t>
                      </a:r>
                    </a:p>
                    <a:p>
                      <a:pPr algn="ctr"/>
                      <a:r>
                        <a:rPr lang="en-US" altLang="zh-CN" sz="2400" dirty="0"/>
                        <a:t>0.172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0.199</a:t>
                      </a:r>
                    </a:p>
                    <a:p>
                      <a:pPr algn="ctr"/>
                      <a:r>
                        <a:rPr lang="en-US" altLang="zh-CN" sz="2400" b="1" dirty="0"/>
                        <a:t>0.180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00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scholarly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title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generation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0.478</a:t>
                      </a:r>
                    </a:p>
                    <a:p>
                      <a:pPr algn="ctr"/>
                      <a:r>
                        <a:rPr lang="en-US" altLang="zh-CN" sz="2400" dirty="0"/>
                        <a:t>0.418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0.505</a:t>
                      </a:r>
                    </a:p>
                    <a:p>
                      <a:pPr algn="ctr"/>
                      <a:r>
                        <a:rPr lang="en-US" altLang="zh-CN" sz="2400" dirty="0"/>
                        <a:t>0.445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0.526</a:t>
                      </a:r>
                    </a:p>
                    <a:p>
                      <a:pPr algn="ctr"/>
                      <a:r>
                        <a:rPr lang="en-US" altLang="zh-CN" sz="2400" b="1" dirty="0"/>
                        <a:t>0.473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37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tweet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paraphrasing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0.524</a:t>
                      </a:r>
                    </a:p>
                    <a:p>
                      <a:pPr algn="ctr"/>
                      <a:r>
                        <a:rPr lang="en-US" altLang="zh-CN" sz="2400" dirty="0"/>
                        <a:t>0.474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0.568</a:t>
                      </a:r>
                    </a:p>
                    <a:p>
                      <a:pPr algn="ctr"/>
                      <a:r>
                        <a:rPr lang="en-US" altLang="zh-CN" sz="2400" dirty="0"/>
                        <a:t>0.521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0.581</a:t>
                      </a:r>
                    </a:p>
                    <a:p>
                      <a:pPr algn="ctr"/>
                      <a:r>
                        <a:rPr lang="en-US" altLang="zh-CN" sz="2400" b="1" dirty="0"/>
                        <a:t>0.533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4981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F9C9B54-FEDF-0C3C-D06E-542C26C7EE5F}"/>
              </a:ext>
            </a:extLst>
          </p:cNvPr>
          <p:cNvSpPr txBox="1"/>
          <p:nvPr/>
        </p:nvSpPr>
        <p:spPr>
          <a:xfrm>
            <a:off x="818201" y="8505452"/>
            <a:ext cx="14132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Large Language Models Meet Personalization.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https://lamp-benchmark.github.io/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295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81A29FB-DE26-1A05-47B3-C9BAE9914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201" y="1728027"/>
            <a:ext cx="9757784" cy="725414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Activity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E92B7-F725-97BA-1D9C-2A826F38C5D1}"/>
              </a:ext>
            </a:extLst>
          </p:cNvPr>
          <p:cNvCxnSpPr>
            <a:cxnSpLocks/>
          </p:cNvCxnSpPr>
          <p:nvPr/>
        </p:nvCxnSpPr>
        <p:spPr>
          <a:xfrm flipH="1">
            <a:off x="9930352" y="2204834"/>
            <a:ext cx="1530919" cy="40321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17A4D6-FC39-9D92-DFDB-DD2B6598DED3}"/>
              </a:ext>
            </a:extLst>
          </p:cNvPr>
          <p:cNvSpPr txBox="1"/>
          <p:nvPr/>
        </p:nvSpPr>
        <p:spPr>
          <a:xfrm>
            <a:off x="11473131" y="1623167"/>
            <a:ext cx="332631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Personalized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PEFT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Prompting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27CB1-FF20-A809-5A57-7AF154818DB7}"/>
              </a:ext>
            </a:extLst>
          </p:cNvPr>
          <p:cNvSpPr txBox="1"/>
          <p:nvPr/>
        </p:nvSpPr>
        <p:spPr>
          <a:xfrm>
            <a:off x="11461271" y="2775408"/>
            <a:ext cx="3350036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Personalized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PEFT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E38F96-E582-27AA-1A55-756A72BD0FEF}"/>
              </a:ext>
            </a:extLst>
          </p:cNvPr>
          <p:cNvSpPr txBox="1"/>
          <p:nvPr/>
        </p:nvSpPr>
        <p:spPr>
          <a:xfrm>
            <a:off x="11473132" y="3481373"/>
            <a:ext cx="414451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Personalized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Prompting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C41559-9D5F-0525-980A-74FA03298BCD}"/>
              </a:ext>
            </a:extLst>
          </p:cNvPr>
          <p:cNvSpPr txBox="1"/>
          <p:nvPr/>
        </p:nvSpPr>
        <p:spPr>
          <a:xfrm>
            <a:off x="11473132" y="4187338"/>
            <a:ext cx="414451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Non-personalized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37DBDD-A3C5-AAD5-912B-B17E45AA66B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0259099" y="2996126"/>
            <a:ext cx="1202172" cy="4858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57E091-893E-812B-A454-6CF8B97D8AF3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0487812" y="3212069"/>
            <a:ext cx="985320" cy="538609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6E0331-F975-EC2E-A10F-60DEEF37AC8C}"/>
              </a:ext>
            </a:extLst>
          </p:cNvPr>
          <p:cNvCxnSpPr>
            <a:cxnSpLocks/>
          </p:cNvCxnSpPr>
          <p:nvPr/>
        </p:nvCxnSpPr>
        <p:spPr>
          <a:xfrm flipH="1" flipV="1">
            <a:off x="10487812" y="3565052"/>
            <a:ext cx="985319" cy="79441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790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F5B54-0CB1-29C5-0F47-3F4B5AC3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Trade-off</a:t>
            </a:r>
            <a:r>
              <a:rPr lang="zh-CN" altLang="en-US" sz="3200" dirty="0"/>
              <a:t> </a:t>
            </a:r>
            <a:r>
              <a:rPr lang="en-US" altLang="zh-CN" sz="3200" dirty="0"/>
              <a:t>among</a:t>
            </a:r>
            <a:r>
              <a:rPr lang="zh-CN" altLang="en-US" sz="3200" dirty="0"/>
              <a:t> </a:t>
            </a:r>
            <a:r>
              <a:rPr lang="en-US" altLang="zh-CN" sz="3200" b="1" dirty="0"/>
              <a:t>LLM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Ownership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&amp;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Personalization</a:t>
            </a:r>
            <a:r>
              <a:rPr lang="zh-CN" altLang="en-US" sz="3200" b="1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Efficiency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Build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cohort</a:t>
            </a:r>
            <a:r>
              <a:rPr lang="en-US" altLang="zh-CN" sz="3200" dirty="0"/>
              <a:t>-personalized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  <a:r>
              <a:rPr lang="zh-CN" altLang="en-US" sz="3200" dirty="0"/>
              <a:t> </a:t>
            </a:r>
            <a:r>
              <a:rPr lang="en-US" altLang="zh-CN" sz="3200" dirty="0"/>
              <a:t>(user</a:t>
            </a:r>
            <a:r>
              <a:rPr lang="zh-CN" altLang="en-US" sz="3200" dirty="0"/>
              <a:t> </a:t>
            </a:r>
            <a:r>
              <a:rPr lang="en-US" altLang="zh-CN" sz="3200" dirty="0"/>
              <a:t>groups</a:t>
            </a:r>
            <a:r>
              <a:rPr lang="zh-CN" altLang="en-US" sz="3200" dirty="0"/>
              <a:t> </a:t>
            </a:r>
            <a:r>
              <a:rPr lang="en-US" altLang="zh-CN" sz="3200" dirty="0"/>
              <a:t>vs</a:t>
            </a:r>
            <a:r>
              <a:rPr lang="zh-CN" altLang="en-US" sz="3200" dirty="0"/>
              <a:t> </a:t>
            </a:r>
            <a:r>
              <a:rPr lang="en-US" altLang="zh-CN" sz="3200" dirty="0"/>
              <a:t>individuals).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Build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cold-start</a:t>
            </a:r>
            <a:r>
              <a:rPr lang="zh-CN" altLang="en-US" sz="3200" dirty="0"/>
              <a:t> </a:t>
            </a:r>
            <a:r>
              <a:rPr lang="en-US" altLang="zh-CN" sz="3200" dirty="0"/>
              <a:t>users.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Explore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compositional</a:t>
            </a:r>
            <a:r>
              <a:rPr lang="zh-CN" altLang="en-US" sz="3200" dirty="0"/>
              <a:t> </a:t>
            </a:r>
            <a:r>
              <a:rPr lang="en-US" altLang="zh-CN" sz="3200" dirty="0"/>
              <a:t>architectures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PEFT.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Ownership: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data</a:t>
            </a:r>
            <a:r>
              <a:rPr lang="zh-CN" altLang="en-US" sz="3200" i="1" dirty="0">
                <a:solidFill>
                  <a:schemeClr val="accent5"/>
                </a:solidFill>
              </a:rPr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value</a:t>
            </a:r>
            <a:r>
              <a:rPr lang="zh-CN" altLang="en-US" sz="3200" i="1" dirty="0">
                <a:solidFill>
                  <a:schemeClr val="accent5"/>
                </a:solidFill>
              </a:rPr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model</a:t>
            </a:r>
            <a:r>
              <a:rPr lang="zh-CN" altLang="en-US" sz="3200" i="1" dirty="0">
                <a:solidFill>
                  <a:schemeClr val="accent5"/>
                </a:solidFill>
              </a:rPr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value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dirty="0"/>
              <a:t>improving</a:t>
            </a:r>
            <a:r>
              <a:rPr lang="zh-CN" altLang="en-US" sz="3200" dirty="0"/>
              <a:t> </a:t>
            </a:r>
            <a:r>
              <a:rPr lang="en-US" altLang="zh-CN" sz="3200" dirty="0"/>
              <a:t>user’s</a:t>
            </a:r>
            <a:r>
              <a:rPr lang="zh-CN" altLang="en-US" sz="3200" dirty="0"/>
              <a:t> </a:t>
            </a:r>
            <a:r>
              <a:rPr lang="en-US" altLang="zh-CN" sz="3200" dirty="0"/>
              <a:t>initiatives.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RP3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03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C693F3-B389-9724-B522-44DBB2E961E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Paradigms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F5B54-0CB1-29C5-0F47-3F4B5AC3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RP1: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/>
              <a:t>Personalization</a:t>
            </a:r>
            <a:r>
              <a:rPr lang="zh-CN" altLang="en-US" sz="3200" dirty="0"/>
              <a:t> </a:t>
            </a:r>
            <a:r>
              <a:rPr lang="en-US" altLang="zh-CN" sz="3200" i="1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LLM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Knowledge</a:t>
            </a:r>
            <a:r>
              <a:rPr lang="zh-CN" altLang="en-US" sz="3200" dirty="0"/>
              <a:t> </a:t>
            </a:r>
            <a:r>
              <a:rPr lang="en-US" altLang="zh-CN" sz="3200" dirty="0"/>
              <a:t>Augmentation:</a:t>
            </a:r>
            <a:r>
              <a:rPr lang="zh-CN" altLang="en-US" sz="3200" dirty="0"/>
              <a:t> </a:t>
            </a:r>
            <a:r>
              <a:rPr lang="en-US" altLang="zh-CN" sz="3200" dirty="0"/>
              <a:t>RAG,</a:t>
            </a:r>
            <a:r>
              <a:rPr lang="zh-CN" altLang="en-US" sz="3200" dirty="0"/>
              <a:t> </a:t>
            </a:r>
            <a:r>
              <a:rPr lang="en-US" altLang="zh-CN" sz="3200" dirty="0" err="1"/>
              <a:t>RACo</a:t>
            </a:r>
            <a:r>
              <a:rPr lang="en-US" altLang="zh-CN" sz="3200" baseline="30000" dirty="0"/>
              <a:t>(Yu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et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al.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2022)</a:t>
            </a:r>
            <a:endParaRPr lang="en-US" altLang="zh-CN" sz="3200" dirty="0"/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Instruction</a:t>
            </a:r>
            <a:r>
              <a:rPr lang="zh-CN" altLang="en-US" sz="3200" dirty="0"/>
              <a:t> </a:t>
            </a:r>
            <a:r>
              <a:rPr lang="en-US" altLang="zh-CN" sz="3200" dirty="0"/>
              <a:t>Tuning:</a:t>
            </a:r>
            <a:r>
              <a:rPr lang="zh-CN" altLang="en-US" sz="3200" dirty="0"/>
              <a:t> </a:t>
            </a:r>
            <a:r>
              <a:rPr lang="en-US" altLang="zh-CN" sz="3200" dirty="0"/>
              <a:t>Cross-lingual</a:t>
            </a:r>
            <a:r>
              <a:rPr lang="zh-CN" altLang="en-US" sz="3200" dirty="0"/>
              <a:t> </a:t>
            </a:r>
            <a:r>
              <a:rPr lang="en-US" altLang="zh-CN" sz="3200" dirty="0"/>
              <a:t>IFT</a:t>
            </a:r>
            <a:r>
              <a:rPr lang="en-US" altLang="zh-CN" sz="3200" baseline="30000" dirty="0"/>
              <a:t>(Zhang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et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al.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2024)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RP2: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/>
              <a:t>LLM</a:t>
            </a:r>
            <a:r>
              <a:rPr lang="zh-CN" altLang="en-US" sz="3200" dirty="0"/>
              <a:t> </a:t>
            </a:r>
            <a:r>
              <a:rPr lang="en-US" altLang="zh-CN" sz="3200" i="1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Personalization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Survey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LLM-User</a:t>
            </a:r>
            <a:r>
              <a:rPr lang="zh-CN" altLang="en-US" sz="3200" dirty="0"/>
              <a:t> </a:t>
            </a:r>
            <a:r>
              <a:rPr lang="en-US" altLang="zh-CN" sz="3200" dirty="0"/>
              <a:t>Modeling: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  <a:r>
              <a:rPr lang="zh-CN" altLang="en-US" sz="3200" dirty="0"/>
              <a:t> </a:t>
            </a:r>
            <a:r>
              <a:rPr lang="en-US" altLang="zh-CN" sz="3200" dirty="0"/>
              <a:t>as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Enhancers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Controllers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Evaluators</a:t>
            </a:r>
            <a:r>
              <a:rPr lang="en-US" altLang="zh-CN" sz="3200" baseline="30000" dirty="0"/>
              <a:t>(Tan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and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Jiang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2023)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RP3: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Democratization</a:t>
            </a:r>
            <a:r>
              <a:rPr lang="zh-CN" altLang="en-US" sz="3200" dirty="0"/>
              <a:t> </a:t>
            </a:r>
            <a:r>
              <a:rPr lang="en-US" altLang="zh-CN" sz="3200" dirty="0"/>
              <a:t>via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PEFT</a:t>
            </a:r>
            <a:r>
              <a:rPr lang="en-US" altLang="zh-CN" sz="3200" baseline="30000" dirty="0"/>
              <a:t>(Tan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et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al.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2024)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04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925" y="6015125"/>
            <a:ext cx="1657206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4739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于文豪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3276859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曾庆锴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34418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张智涵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8327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诺阿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44004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仝凌波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邓熙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309123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虞梦夏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阮邦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33775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谭兆轩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8151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贾梦朝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128759" y="7813857"/>
            <a:ext cx="57594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刘罡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KDD’23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	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31069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刘哲源</a:t>
            </a:r>
            <a:endParaRPr lang="en-US" altLang="zh-CN" sz="25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10116B-4972-9747-D8CE-11DE5FD2D5A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RP1: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Personalization</a:t>
            </a:r>
            <a:r>
              <a:rPr lang="zh-CN" altLang="en-US" sz="4000" dirty="0"/>
              <a:t> </a:t>
            </a:r>
            <a:r>
              <a:rPr lang="en-US" altLang="zh-CN" sz="4000" i="1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LLM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RP2: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LLM</a:t>
            </a:r>
            <a:r>
              <a:rPr lang="zh-CN" altLang="en-US" sz="4000" dirty="0"/>
              <a:t> </a:t>
            </a:r>
            <a:r>
              <a:rPr lang="en-US" altLang="zh-CN" sz="4000" i="1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Personalization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RP3: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Personalized</a:t>
            </a:r>
            <a:r>
              <a:rPr lang="zh-CN" altLang="en-US" sz="4000" dirty="0"/>
              <a:t> </a:t>
            </a:r>
            <a:r>
              <a:rPr lang="en-US" altLang="zh-CN" sz="4000" dirty="0"/>
              <a:t>LLMs</a:t>
            </a:r>
            <a:endParaRPr lang="en-US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Paradigms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89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RP1: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4CBD26-7E45-F196-77CD-BF4E1DB5DFBD}"/>
              </a:ext>
            </a:extLst>
          </p:cNvPr>
          <p:cNvGrpSpPr/>
          <p:nvPr/>
        </p:nvGrpSpPr>
        <p:grpSpPr>
          <a:xfrm>
            <a:off x="3506559" y="2461606"/>
            <a:ext cx="10689123" cy="1479908"/>
            <a:chOff x="4386452" y="2461606"/>
            <a:chExt cx="10689123" cy="147990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A4C4E4-7808-A9D7-C067-BD348B35E836}"/>
                </a:ext>
              </a:extLst>
            </p:cNvPr>
            <p:cNvSpPr/>
            <p:nvPr/>
          </p:nvSpPr>
          <p:spPr>
            <a:xfrm>
              <a:off x="7597330" y="2674188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697D4F-2FCF-8A90-C3BA-FC5A5D948B5C}"/>
                </a:ext>
              </a:extLst>
            </p:cNvPr>
            <p:cNvSpPr txBox="1"/>
            <p:nvPr/>
          </p:nvSpPr>
          <p:spPr>
            <a:xfrm>
              <a:off x="8453704" y="3441792"/>
              <a:ext cx="335957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</a:t>
              </a:r>
              <a:r>
                <a:rPr lang="zh-CN" altLang="en-US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multi-task</a:t>
              </a:r>
              <a:r>
                <a:rPr lang="zh-CN" altLang="en-US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learner</a:t>
              </a:r>
              <a:endParaRPr lang="en-US" sz="2500" i="1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57FAF1-C6F4-1566-C59B-C040532356D7}"/>
                </a:ext>
              </a:extLst>
            </p:cNvPr>
            <p:cNvSpPr txBox="1"/>
            <p:nvPr/>
          </p:nvSpPr>
          <p:spPr>
            <a:xfrm>
              <a:off x="4386452" y="2892861"/>
              <a:ext cx="163987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Task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67BB5E-89A0-EF75-DA8D-12A28D2BC407}"/>
                </a:ext>
              </a:extLst>
            </p:cNvPr>
            <p:cNvSpPr txBox="1"/>
            <p:nvPr/>
          </p:nvSpPr>
          <p:spPr>
            <a:xfrm>
              <a:off x="10082735" y="2890474"/>
              <a:ext cx="185467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Task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F3ADCF-150B-7FA3-3EE2-AB7C1B668901}"/>
                </a:ext>
              </a:extLst>
            </p:cNvPr>
            <p:cNvCxnSpPr/>
            <p:nvPr/>
          </p:nvCxnSpPr>
          <p:spPr>
            <a:xfrm>
              <a:off x="6026325" y="3129001"/>
              <a:ext cx="142689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E73F17F-209F-456E-7AAF-A8F799D6CA65}"/>
                </a:ext>
              </a:extLst>
            </p:cNvPr>
            <p:cNvCxnSpPr/>
            <p:nvPr/>
          </p:nvCxnSpPr>
          <p:spPr>
            <a:xfrm>
              <a:off x="8655837" y="3129001"/>
              <a:ext cx="142689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B92C37-9FF0-F2CA-28C9-BD079C8C5DAE}"/>
                </a:ext>
              </a:extLst>
            </p:cNvPr>
            <p:cNvSpPr txBox="1"/>
            <p:nvPr/>
          </p:nvSpPr>
          <p:spPr>
            <a:xfrm>
              <a:off x="12667544" y="2461606"/>
              <a:ext cx="128272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chatbot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686A9D-0F3B-56BF-351A-89AB2EEEEA35}"/>
                </a:ext>
              </a:extLst>
            </p:cNvPr>
            <p:cNvSpPr txBox="1"/>
            <p:nvPr/>
          </p:nvSpPr>
          <p:spPr>
            <a:xfrm>
              <a:off x="12667543" y="2963914"/>
              <a:ext cx="240803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virtual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assistant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08454C-7279-A97C-0861-03E2F5F6C67A}"/>
                </a:ext>
              </a:extLst>
            </p:cNvPr>
            <p:cNvSpPr txBox="1"/>
            <p:nvPr/>
          </p:nvSpPr>
          <p:spPr>
            <a:xfrm>
              <a:off x="12667543" y="3464460"/>
              <a:ext cx="5052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CA94DFF-EF67-6F9B-88BC-E68AEBD899DE}"/>
                </a:ext>
              </a:extLst>
            </p:cNvPr>
            <p:cNvSpPr/>
            <p:nvPr/>
          </p:nvSpPr>
          <p:spPr>
            <a:xfrm>
              <a:off x="12456543" y="2674188"/>
              <a:ext cx="86265" cy="1133505"/>
            </a:xfrm>
            <a:prstGeom prst="leftBrac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1DE697-06B3-3295-50FB-EB3E087C7351}"/>
              </a:ext>
            </a:extLst>
          </p:cNvPr>
          <p:cNvGrpSpPr/>
          <p:nvPr/>
        </p:nvGrpSpPr>
        <p:grpSpPr>
          <a:xfrm>
            <a:off x="1689820" y="3642233"/>
            <a:ext cx="6108201" cy="4256333"/>
            <a:chOff x="2569713" y="3642233"/>
            <a:chExt cx="6108201" cy="425633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010BE17-9154-2145-CD8D-5751DCCD418B}"/>
                </a:ext>
              </a:extLst>
            </p:cNvPr>
            <p:cNvSpPr/>
            <p:nvPr/>
          </p:nvSpPr>
          <p:spPr>
            <a:xfrm>
              <a:off x="2569713" y="5966604"/>
              <a:ext cx="4539543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User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modeling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modules</a:t>
              </a:r>
            </a:p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(built)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8C2F2-E09F-378A-B8B9-12BE77106C31}"/>
                </a:ext>
              </a:extLst>
            </p:cNvPr>
            <p:cNvSpPr txBox="1"/>
            <p:nvPr/>
          </p:nvSpPr>
          <p:spPr>
            <a:xfrm>
              <a:off x="6516745" y="7421512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EFBDE4-3D88-0F0C-6630-D8FC633DA67B}"/>
                </a:ext>
              </a:extLst>
            </p:cNvPr>
            <p:cNvSpPr txBox="1"/>
            <p:nvPr/>
          </p:nvSpPr>
          <p:spPr>
            <a:xfrm>
              <a:off x="4156444" y="4708046"/>
              <a:ext cx="136608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F5A61E-230B-B3C4-1668-9957BEAE0D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2777" y="6970104"/>
              <a:ext cx="619824" cy="3895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0BFF3CC-7794-F85A-4640-FFF23C3FC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484" y="5221463"/>
              <a:ext cx="0" cy="55262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15D7D06-21CB-9569-086F-EF2434D2A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8283" y="3642233"/>
              <a:ext cx="2259651" cy="108267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F105BA-F88C-38F3-9D57-8B84F70E2C5D}"/>
              </a:ext>
            </a:extLst>
          </p:cNvPr>
          <p:cNvGrpSpPr/>
          <p:nvPr/>
        </p:nvGrpSpPr>
        <p:grpSpPr>
          <a:xfrm>
            <a:off x="7248107" y="3682909"/>
            <a:ext cx="4539543" cy="3673056"/>
            <a:chOff x="8128000" y="3682909"/>
            <a:chExt cx="4539543" cy="367305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CD29AAE-005E-7A46-CBA8-5F547F13EAB3}"/>
                </a:ext>
              </a:extLst>
            </p:cNvPr>
            <p:cNvSpPr/>
            <p:nvPr/>
          </p:nvSpPr>
          <p:spPr>
            <a:xfrm>
              <a:off x="8128000" y="5966604"/>
              <a:ext cx="4539543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Recommendation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modules</a:t>
              </a:r>
            </a:p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(built)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A97C76-362A-0E9D-E4B2-CB069E21C683}"/>
                </a:ext>
              </a:extLst>
            </p:cNvPr>
            <p:cNvSpPr txBox="1"/>
            <p:nvPr/>
          </p:nvSpPr>
          <p:spPr>
            <a:xfrm>
              <a:off x="8128000" y="4586534"/>
              <a:ext cx="453585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Personalized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recommendation</a:t>
              </a:r>
            </a:p>
            <a:p>
              <a:r>
                <a:rPr lang="en-US" altLang="zh-CN" sz="2500" dirty="0">
                  <a:latin typeface="Helvetica Neue"/>
                  <a:cs typeface="Helvetica Neue"/>
                </a:rPr>
                <a:t>(recommended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items)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5A7F8E-2DD0-7703-4A3B-CEB71C38D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000" y="6946551"/>
              <a:ext cx="791713" cy="40941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D1B57D0-D9D5-13C8-2DAC-29AB4AE39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5928" y="5471768"/>
              <a:ext cx="0" cy="30231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12F044-503D-C19C-CF26-AE3C1EAFE7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1199" y="3682909"/>
              <a:ext cx="545011" cy="88909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1369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learners</a:t>
            </a:r>
            <a:r>
              <a:rPr lang="en-US" altLang="zh-CN" baseline="30000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text-to-text</a:t>
            </a:r>
            <a:r>
              <a:rPr lang="zh-CN" altLang="en-US" dirty="0"/>
              <a:t> </a:t>
            </a:r>
            <a:r>
              <a:rPr lang="en-US" altLang="zh-CN" dirty="0"/>
              <a:t>manner.</a:t>
            </a:r>
            <a:r>
              <a:rPr lang="en-US" altLang="zh-CN" baseline="30000" dirty="0"/>
              <a:t>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massive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pre-training.</a:t>
            </a:r>
            <a:r>
              <a:rPr lang="en-US" altLang="zh-CN" baseline="30000" dirty="0"/>
              <a:t>[3]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PK</a:t>
            </a:r>
            <a:r>
              <a:rPr lang="en-US" altLang="zh-CN" dirty="0"/>
              <a:t>):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persona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chatbot,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assistance.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augmented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textual</a:t>
            </a:r>
            <a:r>
              <a:rPr lang="zh-CN" altLang="en-US" dirty="0"/>
              <a:t> </a:t>
            </a:r>
            <a:r>
              <a:rPr lang="en-US" altLang="zh-CN" dirty="0"/>
              <a:t>PK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modules:</a:t>
            </a:r>
            <a:r>
              <a:rPr lang="zh-CN" altLang="en-US" dirty="0"/>
              <a:t> </a:t>
            </a:r>
            <a:r>
              <a:rPr lang="en-US" altLang="zh-CN" dirty="0"/>
              <a:t>Retrieval-augmented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RAG</a:t>
            </a:r>
            <a:r>
              <a:rPr lang="en-US" altLang="zh-CN" dirty="0"/>
              <a:t>)</a:t>
            </a:r>
            <a:r>
              <a:rPr lang="en-US" altLang="zh-CN" baseline="30000" dirty="0"/>
              <a:t>[4]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fine-tuned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PK:</a:t>
            </a:r>
            <a:r>
              <a:rPr lang="zh-CN" altLang="en-US" dirty="0"/>
              <a:t> </a:t>
            </a:r>
            <a:r>
              <a:rPr lang="en-US" altLang="zh-CN" dirty="0"/>
              <a:t>Instruction(-augmented)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IFT</a:t>
            </a:r>
            <a:r>
              <a:rPr lang="en-US" altLang="zh-CN" dirty="0"/>
              <a:t>)</a:t>
            </a:r>
            <a:r>
              <a:rPr lang="en-US" altLang="zh-CN" baseline="30000" dirty="0"/>
              <a:t>[5]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RP1: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49CA1-390B-3320-32CD-8566665CACDA}"/>
              </a:ext>
            </a:extLst>
          </p:cNvPr>
          <p:cNvSpPr txBox="1"/>
          <p:nvPr/>
        </p:nvSpPr>
        <p:spPr>
          <a:xfrm>
            <a:off x="668957" y="7350445"/>
            <a:ext cx="106842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 are Unsupervised Multitask Learners.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Limits of Transfer Learning with a Unified Text-to-Text Transformer.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(Google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Language Understanding by Generative Pre-Training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for Knowledge-Intensive NLP Tasks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(Facebook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Language Models to Follow Instructions with Human Feedback.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2022)</a:t>
            </a:r>
          </a:p>
        </p:txBody>
      </p:sp>
    </p:spTree>
    <p:extLst>
      <p:ext uri="{BB962C8B-B14F-4D97-AF65-F5344CB8AC3E}">
        <p14:creationId xmlns:p14="http://schemas.microsoft.com/office/powerpoint/2010/main" val="708231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F0BB2F-65E5-27DF-2D17-C4107C538DB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“Open-Book”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Heterogeneity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242B8A-19F7-2063-BD89-284BCB93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5EF2-023F-8625-EF41-1D29C7A53A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3B203-052F-7516-1DDF-4BDB613501A1}"/>
              </a:ext>
            </a:extLst>
          </p:cNvPr>
          <p:cNvSpPr/>
          <p:nvPr/>
        </p:nvSpPr>
        <p:spPr>
          <a:xfrm>
            <a:off x="557177" y="544405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8FD16-8737-ED0B-282B-B0A4FA6C6CC4}"/>
              </a:ext>
            </a:extLst>
          </p:cNvPr>
          <p:cNvSpPr/>
          <p:nvPr/>
        </p:nvSpPr>
        <p:spPr>
          <a:xfrm>
            <a:off x="489898" y="536696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D9AC77-432E-D9F7-FC89-4363E650EF0D}"/>
              </a:ext>
            </a:extLst>
          </p:cNvPr>
          <p:cNvSpPr/>
          <p:nvPr/>
        </p:nvSpPr>
        <p:spPr>
          <a:xfrm>
            <a:off x="416821" y="529077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F4874-50F7-0E86-5271-BB6FBD1110CC}"/>
              </a:ext>
            </a:extLst>
          </p:cNvPr>
          <p:cNvGrpSpPr/>
          <p:nvPr/>
        </p:nvGrpSpPr>
        <p:grpSpPr>
          <a:xfrm>
            <a:off x="483540" y="2449336"/>
            <a:ext cx="6677093" cy="5924427"/>
            <a:chOff x="8941740" y="2354722"/>
            <a:chExt cx="6677093" cy="592442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9289E84-3926-8413-0FA3-B68F342A4C78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21EFC7-6340-E8D7-1778-9E2AB84F24F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6BDE44-A148-BC34-FAB2-E8A0721C9C77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05BD86A-E519-AFFA-653A-BB2F404988FF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D17BBF-F73F-AE5C-521C-1A3AE52E068D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4D3611-6C52-2E61-AC5B-11B31361A640}"/>
                </a:ext>
              </a:extLst>
            </p:cNvPr>
            <p:cNvSpPr/>
            <p:nvPr/>
          </p:nvSpPr>
          <p:spPr>
            <a:xfrm>
              <a:off x="11058531" y="5349436"/>
              <a:ext cx="2584709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</a:p>
            <a:p>
              <a:pPr algn="ctr"/>
              <a:r>
                <a:rPr lang="en-US" sz="2500" dirty="0">
                  <a:latin typeface="Helvetica Neue"/>
                  <a:cs typeface="Helvetica Neue"/>
                </a:rPr>
                <a:t>(e.g., passage</a:t>
              </a:r>
              <a:r>
                <a:rPr lang="en-US" altLang="zh-CN" sz="2500" dirty="0">
                  <a:latin typeface="Helvetica Neue"/>
                  <a:cs typeface="Helvetica Neue"/>
                </a:rPr>
                <a:t>s</a:t>
              </a:r>
              <a:r>
                <a:rPr lang="en-US" sz="2500" dirty="0">
                  <a:latin typeface="Helvetica Neue"/>
                  <a:cs typeface="Helvetica Neue"/>
                </a:rPr>
                <a:t>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59A3135-AFD7-368F-6B2C-53F5F1A33FD4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3F772FC-B542-FD24-B0F6-AF8118ED7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4541894"/>
              <a:ext cx="0" cy="80754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0573E77-6197-885F-6B7B-B5167E6C0CD7}"/>
                </a:ext>
              </a:extLst>
            </p:cNvPr>
            <p:cNvCxnSpPr>
              <a:stCxn id="13" idx="0"/>
              <a:endCxn id="10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0CB3C70-60BF-8428-36C5-6E85DDC9601D}"/>
                </a:ext>
              </a:extLst>
            </p:cNvPr>
            <p:cNvSpPr/>
            <p:nvPr/>
          </p:nvSpPr>
          <p:spPr>
            <a:xfrm>
              <a:off x="10561320" y="7087550"/>
              <a:ext cx="3620845" cy="1191599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Reader,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Generator,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or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Large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Language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Model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9664647-7F3F-993D-B735-05AA6CDBEA35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77492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9CD4FBFD-918F-40C7-123B-B92C12E2E7B2}"/>
                </a:ext>
              </a:extLst>
            </p:cNvPr>
            <p:cNvCxnSpPr>
              <a:cxnSpLocks/>
              <a:stCxn id="11" idx="2"/>
              <a:endCxn id="19" idx="1"/>
            </p:cNvCxnSpPr>
            <p:nvPr/>
          </p:nvCxnSpPr>
          <p:spPr>
            <a:xfrm rot="16200000" flipH="1">
              <a:off x="9535420" y="6657450"/>
              <a:ext cx="1370728" cy="68107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A86ADB29-DC39-1E91-94E4-61C78357ECDF}"/>
                </a:ext>
              </a:extLst>
            </p:cNvPr>
            <p:cNvCxnSpPr>
              <a:cxnSpLocks/>
              <a:stCxn id="19" idx="3"/>
              <a:endCxn id="12" idx="2"/>
            </p:cNvCxnSpPr>
            <p:nvPr/>
          </p:nvCxnSpPr>
          <p:spPr>
            <a:xfrm flipV="1">
              <a:off x="14182165" y="6312622"/>
              <a:ext cx="472801" cy="137072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014537-B36C-6F9D-F2F3-2D162B574A09}"/>
              </a:ext>
            </a:extLst>
          </p:cNvPr>
          <p:cNvSpPr txBox="1"/>
          <p:nvPr/>
        </p:nvSpPr>
        <p:spPr>
          <a:xfrm>
            <a:off x="6196765" y="6667159"/>
            <a:ext cx="1320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BA5BD7-20E8-9F56-EF1A-C4D53DAEBABE}"/>
              </a:ext>
            </a:extLst>
          </p:cNvPr>
          <p:cNvSpPr txBox="1"/>
          <p:nvPr/>
        </p:nvSpPr>
        <p:spPr>
          <a:xfrm>
            <a:off x="7450013" y="2550810"/>
            <a:ext cx="85906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 paper: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Survey of Knowledge-Enhanced Text Generation.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 Computing Surveys, 2022.</a:t>
            </a:r>
          </a:p>
          <a:p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Knowledge-Enriched Natural Language Generation.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EMNLP 2021.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Knowledge-Augmented Methods for NLP.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ACL 2022.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Knowledge-Augmented Methods for NLP.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WSDM 2023.</a:t>
            </a:r>
          </a:p>
          <a:p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KnowledgeNLP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https://knowledge-nlp.github.io/aaai2023/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KnowledgeNLP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KDD 2023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https://knowledge-nlp.github.io/kdd2023/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KnowledgeNLP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b="1" dirty="0">
                <a:solidFill>
                  <a:schemeClr val="accent5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ACL 2024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(August 11-16 in Bangkok, Thailand)</a:t>
            </a:r>
          </a:p>
        </p:txBody>
      </p:sp>
    </p:spTree>
    <p:extLst>
      <p:ext uri="{BB962C8B-B14F-4D97-AF65-F5344CB8AC3E}">
        <p14:creationId xmlns:p14="http://schemas.microsoft.com/office/powerpoint/2010/main" val="88415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91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56318" y="915783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18477</TotalTime>
  <Words>1970</Words>
  <Application>Microsoft Macintosh PowerPoint</Application>
  <PresentationFormat>Custom</PresentationFormat>
  <Paragraphs>527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Kaiti TC</vt:lpstr>
      <vt:lpstr>Arial</vt:lpstr>
      <vt:lpstr>Calibri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Terminology Blocks</vt:lpstr>
      <vt:lpstr>Research Paradigms</vt:lpstr>
      <vt:lpstr>RP1: Personalization for LLM</vt:lpstr>
      <vt:lpstr>RP1: Personalization for LLM</vt:lpstr>
      <vt:lpstr>Knowledge-Augmented NLP</vt:lpstr>
      <vt:lpstr>Retrieval Augmentation for Commonsense Reasoning: A Unified Approach</vt:lpstr>
      <vt:lpstr>PowerPoint Presentation</vt:lpstr>
      <vt:lpstr>PowerPoint Presentation</vt:lpstr>
      <vt:lpstr>Unified Approach</vt:lpstr>
      <vt:lpstr>PowerPoint Presentation</vt:lpstr>
      <vt:lpstr>RP1: Personalization for LLM</vt:lpstr>
      <vt:lpstr>PowerPoint Presentation</vt:lpstr>
      <vt:lpstr>PowerPoint Presentation</vt:lpstr>
      <vt:lpstr>Research Paradigms</vt:lpstr>
      <vt:lpstr>RP2: LLM for Personalization</vt:lpstr>
      <vt:lpstr>LLMs as Predictors</vt:lpstr>
      <vt:lpstr>LLMs as Enhancers</vt:lpstr>
      <vt:lpstr>PowerPoint Presentation</vt:lpstr>
      <vt:lpstr>RP3: Personalized LLMs</vt:lpstr>
      <vt:lpstr>Parameter-Efficient Fine-Tuning (PEFT)</vt:lpstr>
      <vt:lpstr>Parameter-Efficient Fine-Tuning (PEFT)</vt:lpstr>
      <vt:lpstr>Democratizing LLMs via Personalized PEFT</vt:lpstr>
      <vt:lpstr>Results on 100 Most Active Users</vt:lpstr>
      <vt:lpstr>Results on _x0008_Activity Levels</vt:lpstr>
      <vt:lpstr>Future Work in RP3</vt:lpstr>
      <vt:lpstr>Take Away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2627</cp:revision>
  <cp:lastPrinted>2016-04-21T19:59:33Z</cp:lastPrinted>
  <dcterms:created xsi:type="dcterms:W3CDTF">2013-10-17T20:28:19Z</dcterms:created>
  <dcterms:modified xsi:type="dcterms:W3CDTF">2024-02-07T20:26:31Z</dcterms:modified>
</cp:coreProperties>
</file>